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129"/>
  </p:notesMasterIdLst>
  <p:sldIdLst>
    <p:sldId id="293" r:id="rId2"/>
    <p:sldId id="294" r:id="rId3"/>
    <p:sldId id="298" r:id="rId4"/>
    <p:sldId id="299" r:id="rId5"/>
    <p:sldId id="258" r:id="rId6"/>
    <p:sldId id="296" r:id="rId7"/>
    <p:sldId id="297" r:id="rId8"/>
    <p:sldId id="300" r:id="rId9"/>
    <p:sldId id="292" r:id="rId10"/>
    <p:sldId id="460" r:id="rId11"/>
    <p:sldId id="302" r:id="rId12"/>
    <p:sldId id="472" r:id="rId13"/>
    <p:sldId id="290" r:id="rId14"/>
    <p:sldId id="471" r:id="rId15"/>
    <p:sldId id="470" r:id="rId16"/>
    <p:sldId id="303" r:id="rId17"/>
    <p:sldId id="259" r:id="rId18"/>
    <p:sldId id="260" r:id="rId19"/>
    <p:sldId id="262" r:id="rId20"/>
    <p:sldId id="263" r:id="rId21"/>
    <p:sldId id="264" r:id="rId22"/>
    <p:sldId id="341" r:id="rId23"/>
    <p:sldId id="342" r:id="rId24"/>
    <p:sldId id="267" r:id="rId25"/>
    <p:sldId id="269" r:id="rId26"/>
    <p:sldId id="473" r:id="rId27"/>
    <p:sldId id="360" r:id="rId28"/>
    <p:sldId id="361" r:id="rId29"/>
    <p:sldId id="409" r:id="rId30"/>
    <p:sldId id="410" r:id="rId31"/>
    <p:sldId id="411" r:id="rId32"/>
    <p:sldId id="412" r:id="rId33"/>
    <p:sldId id="268" r:id="rId34"/>
    <p:sldId id="306" r:id="rId35"/>
    <p:sldId id="344" r:id="rId36"/>
    <p:sldId id="461" r:id="rId37"/>
    <p:sldId id="474" r:id="rId38"/>
    <p:sldId id="305" r:id="rId39"/>
    <p:sldId id="312" r:id="rId40"/>
    <p:sldId id="358" r:id="rId41"/>
    <p:sldId id="359" r:id="rId42"/>
    <p:sldId id="310" r:id="rId43"/>
    <p:sldId id="311" r:id="rId44"/>
    <p:sldId id="345" r:id="rId45"/>
    <p:sldId id="315" r:id="rId46"/>
    <p:sldId id="316" r:id="rId47"/>
    <p:sldId id="304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5" r:id="rId60"/>
    <p:sldId id="321" r:id="rId61"/>
    <p:sldId id="323" r:id="rId62"/>
    <p:sldId id="480" r:id="rId63"/>
    <p:sldId id="325" r:id="rId64"/>
    <p:sldId id="326" r:id="rId65"/>
    <p:sldId id="477" r:id="rId66"/>
    <p:sldId id="479" r:id="rId67"/>
    <p:sldId id="327" r:id="rId68"/>
    <p:sldId id="328" r:id="rId69"/>
    <p:sldId id="497" r:id="rId70"/>
    <p:sldId id="329" r:id="rId71"/>
    <p:sldId id="330" r:id="rId72"/>
    <p:sldId id="498" r:id="rId73"/>
    <p:sldId id="499" r:id="rId74"/>
    <p:sldId id="346" r:id="rId75"/>
    <p:sldId id="337" r:id="rId76"/>
    <p:sldId id="334" r:id="rId77"/>
    <p:sldId id="338" r:id="rId78"/>
    <p:sldId id="278" r:id="rId79"/>
    <p:sldId id="288" r:id="rId80"/>
    <p:sldId id="291" r:id="rId81"/>
    <p:sldId id="415" r:id="rId82"/>
    <p:sldId id="414" r:id="rId83"/>
    <p:sldId id="419" r:id="rId84"/>
    <p:sldId id="364" r:id="rId85"/>
    <p:sldId id="363" r:id="rId86"/>
    <p:sldId id="365" r:id="rId87"/>
    <p:sldId id="366" r:id="rId88"/>
    <p:sldId id="367" r:id="rId89"/>
    <p:sldId id="368" r:id="rId90"/>
    <p:sldId id="369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43" r:id="rId101"/>
    <p:sldId id="444" r:id="rId102"/>
    <p:sldId id="462" r:id="rId103"/>
    <p:sldId id="445" r:id="rId104"/>
    <p:sldId id="446" r:id="rId105"/>
    <p:sldId id="469" r:id="rId106"/>
    <p:sldId id="467" r:id="rId107"/>
    <p:sldId id="456" r:id="rId108"/>
    <p:sldId id="457" r:id="rId109"/>
    <p:sldId id="421" r:id="rId110"/>
    <p:sldId id="422" r:id="rId111"/>
    <p:sldId id="380" r:id="rId112"/>
    <p:sldId id="424" r:id="rId113"/>
    <p:sldId id="370" r:id="rId114"/>
    <p:sldId id="426" r:id="rId115"/>
    <p:sldId id="427" r:id="rId116"/>
    <p:sldId id="381" r:id="rId117"/>
    <p:sldId id="386" r:id="rId118"/>
    <p:sldId id="387" r:id="rId119"/>
    <p:sldId id="388" r:id="rId120"/>
    <p:sldId id="389" r:id="rId121"/>
    <p:sldId id="464" r:id="rId122"/>
    <p:sldId id="465" r:id="rId123"/>
    <p:sldId id="286" r:id="rId124"/>
    <p:sldId id="284" r:id="rId125"/>
    <p:sldId id="285" r:id="rId126"/>
    <p:sldId id="340" r:id="rId127"/>
    <p:sldId id="283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545" autoAdjust="0"/>
  </p:normalViewPr>
  <p:slideViewPr>
    <p:cSldViewPr snapToGrid="0">
      <p:cViewPr varScale="1">
        <p:scale>
          <a:sx n="55" d="100"/>
          <a:sy n="55" d="100"/>
        </p:scale>
        <p:origin x="13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BAD74-9CDF-448F-9469-12E849BBD25A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1E8AF-A4DE-4A38-BFEE-5E83D86B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0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sandslackers.com/series/build-flask-app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miguelgrinberg.com/post/the-flask-mega-tutorial-part-i-hello-world" TargetMode="External"/><Relationship Id="rId4" Type="http://schemas.openxmlformats.org/officeDocument/2006/relationships/hyperlink" Target="https://www.youtube.com/c/PrettyPrintedTutorials/playlist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803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udacity.com/course/intro-to-relational-databases--ud197" TargetMode="External"/><Relationship Id="rId5" Type="http://schemas.openxmlformats.org/officeDocument/2006/relationships/hyperlink" Target="https://www.udacity.com/course/sql-for-data-analysis--ud198" TargetMode="External"/><Relationship Id="rId4" Type="http://schemas.openxmlformats.org/officeDocument/2006/relationships/hyperlink" Target="https://www.udacity.com/course/intro-to-html-and-css--ud001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kent.net/Doc/simple5.htm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rner.co.il/2013/11/30/quoting-postgresql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otframeworks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https://udacity.zoom.us/j/7991233356</a:t>
            </a:r>
            <a:r>
              <a:rPr lang="ar-E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0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0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https://hackersandslackers.com/series/build-flask-apps/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https://www.youtube.com/c/PrettyPrintedTutorials/playlists</a:t>
            </a:r>
            <a:r>
              <a:rPr lang="en-US" dirty="0" smtClean="0"/>
              <a:t>  </a:t>
            </a:r>
          </a:p>
          <a:p>
            <a:r>
              <a:rPr lang="en-US" dirty="0" smtClean="0">
                <a:hlinkClick r:id="rId5"/>
              </a:rPr>
              <a:t>https://blog.miguelgrinberg.com/post/the-flask-mega-tutorial-part-i-hello-world</a:t>
            </a:r>
            <a:endParaRPr lang="en-US" dirty="0" smtClean="0"/>
          </a:p>
          <a:p>
            <a:r>
              <a:rPr lang="en-US" dirty="0" smtClean="0"/>
              <a:t>Flask Tutorials – </a:t>
            </a:r>
            <a:r>
              <a:rPr lang="en-US" dirty="0" err="1" smtClean="0"/>
              <a:t>corey</a:t>
            </a:r>
            <a:r>
              <a:rPr lang="en-US" dirty="0" smtClean="0"/>
              <a:t> Schafer</a:t>
            </a:r>
            <a:r>
              <a:rPr lang="en-US" baseline="0" dirty="0" smtClean="0"/>
              <a:t> –</a:t>
            </a:r>
            <a:r>
              <a:rPr lang="en-US" dirty="0" smtClean="0"/>
              <a:t>YouTube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https://www.youtube.com/playlist?list=PL-osiE80TeTs4UjLw5MM6OjgkjFeUxCYH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80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Musical venues : </a:t>
            </a:r>
            <a:r>
              <a:rPr lang="ar-EG" dirty="0" smtClean="0"/>
              <a:t>مسارح</a:t>
            </a:r>
            <a:r>
              <a:rPr lang="ar-EG" baseline="0" dirty="0" smtClean="0"/>
              <a:t> \ نوادي للموسيقى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93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Musical venues : </a:t>
            </a:r>
            <a:r>
              <a:rPr lang="ar-EG" dirty="0" smtClean="0"/>
              <a:t>مسارح</a:t>
            </a:r>
            <a:r>
              <a:rPr lang="ar-EG" baseline="0" dirty="0" smtClean="0"/>
              <a:t> \ نوادي للموسيقى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really about front end </a:t>
            </a:r>
          </a:p>
          <a:p>
            <a:r>
              <a:rPr lang="en-US" dirty="0" smtClean="0"/>
              <a:t>Mainly Flask</a:t>
            </a:r>
            <a:r>
              <a:rPr lang="en-US" baseline="0" dirty="0" smtClean="0"/>
              <a:t> and connecting it with database through </a:t>
            </a:r>
            <a:r>
              <a:rPr lang="en-US" baseline="0" dirty="0" err="1" smtClean="0"/>
              <a:t>SQLAlchemy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8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.. U need basic .. But if u want to excel</a:t>
            </a:r>
            <a:r>
              <a:rPr lang="en-US" baseline="0" dirty="0" smtClean="0"/>
              <a:t> beyond this ND, u will need python a lot     u need OOP in python.. Mainstay for database handling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HTML .. Intermediate    forms/ data-id/ </a:t>
            </a:r>
          </a:p>
          <a:p>
            <a:r>
              <a:rPr lang="en-US" baseline="0" dirty="0" smtClean="0"/>
              <a:t>CSS intro course   basics and to be able to search what u need   classes / id  </a:t>
            </a:r>
          </a:p>
          <a:p>
            <a:r>
              <a:rPr lang="en-US" baseline="0" dirty="0" smtClean="0"/>
              <a:t>JS </a:t>
            </a:r>
            <a:r>
              <a:rPr lang="en-US" baseline="0" dirty="0" err="1" smtClean="0"/>
              <a:t>realtively</a:t>
            </a:r>
            <a:r>
              <a:rPr lang="en-US" baseline="0" dirty="0" smtClean="0"/>
              <a:t> advanced .. But won’t be used for the future.  (promises/ event handlers) </a:t>
            </a:r>
          </a:p>
          <a:p>
            <a:r>
              <a:rPr lang="en-US" baseline="0" dirty="0" smtClean="0"/>
              <a:t>U will find implementation in react and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Terminal .. Very Basics    refer to the course shell  ..  Try downloading the videos and watch in VLC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SQL cheat sheet .. Not really important.. U will be using ORM    </a:t>
            </a:r>
          </a:p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3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 to JS </a:t>
            </a:r>
            <a:r>
              <a:rPr lang="en-US" dirty="0" smtClean="0">
                <a:hlinkClick r:id="rId3"/>
              </a:rPr>
              <a:t>https://classroom.udacity.com/courses/ud803</a:t>
            </a:r>
            <a:r>
              <a:rPr lang="en-US" dirty="0" smtClean="0"/>
              <a:t>  good but basic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</a:t>
            </a:r>
            <a:r>
              <a:rPr lang="en-US" baseline="0" dirty="0" smtClean="0"/>
              <a:t> to HTML and CSS  </a:t>
            </a:r>
            <a:r>
              <a:rPr lang="en-US" dirty="0" smtClean="0">
                <a:hlinkClick r:id="rId4"/>
              </a:rPr>
              <a:t>https://www.udacity.com/course/intro-to-html-and-css--ud001</a:t>
            </a:r>
            <a:r>
              <a:rPr lang="en-US" dirty="0" smtClean="0"/>
              <a:t>  good but basic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SQL for data analysis </a:t>
            </a:r>
            <a:r>
              <a:rPr lang="en-US" dirty="0" smtClean="0">
                <a:hlinkClick r:id="rId5"/>
              </a:rPr>
              <a:t>https://www.udacity.com/course/sql-for-data-analysis--ud198</a:t>
            </a:r>
            <a:r>
              <a:rPr lang="en-US" dirty="0" smtClean="0"/>
              <a:t>  </a:t>
            </a:r>
            <a:r>
              <a:rPr lang="en-US" baseline="0" dirty="0" smtClean="0"/>
              <a:t>.. I think u don’t need to </a:t>
            </a:r>
            <a:r>
              <a:rPr lang="en-US" baseline="0" dirty="0" err="1" smtClean="0"/>
              <a:t>wast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</a:t>
            </a:r>
            <a:r>
              <a:rPr lang="en-US" baseline="0" dirty="0" smtClean="0"/>
              <a:t> time … maybe u can watch the first few videos </a:t>
            </a:r>
            <a:endParaRPr lang="en-US" dirty="0" smtClean="0"/>
          </a:p>
          <a:p>
            <a:r>
              <a:rPr lang="en-US" dirty="0" smtClean="0"/>
              <a:t>Front End Web developer   no access </a:t>
            </a:r>
          </a:p>
          <a:p>
            <a:r>
              <a:rPr lang="en-US" dirty="0" smtClean="0"/>
              <a:t>Intro to Relational</a:t>
            </a:r>
            <a:r>
              <a:rPr lang="en-US" baseline="0" dirty="0" smtClean="0"/>
              <a:t> database    really good  I got many slides from it. </a:t>
            </a:r>
            <a:r>
              <a:rPr lang="en-US" dirty="0" smtClean="0">
                <a:hlinkClick r:id="rId6"/>
              </a:rPr>
              <a:t>https://www.udacity.com/course/intro-to-relational-databases--ud197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Shell (command line) workshop   really good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3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tried it on WSL and</a:t>
            </a:r>
            <a:r>
              <a:rPr lang="en-US" baseline="0" dirty="0" smtClean="0"/>
              <a:t> it worked. </a:t>
            </a:r>
          </a:p>
          <a:p>
            <a:r>
              <a:rPr lang="en-US" baseline="0" dirty="0" smtClean="0"/>
              <a:t>It failed on windows as it is a GNU/LINUX command</a:t>
            </a:r>
          </a:p>
          <a:p>
            <a:endParaRPr lang="en-US" baseline="0" dirty="0" smtClean="0"/>
          </a:p>
          <a:p>
            <a:r>
              <a:rPr lang="en-US" dirty="0" smtClean="0"/>
              <a:t>https://medium.com/@panjeh/makefile-git-add-commit-push-github-all-in-one-command-9dcf76220f48 </a:t>
            </a:r>
          </a:p>
          <a:p>
            <a:endParaRPr lang="en-US" dirty="0" smtClean="0"/>
          </a:p>
          <a:p>
            <a:r>
              <a:rPr lang="en-US" dirty="0" smtClean="0"/>
              <a:t>https://stackoverflow.com/questions/32127524/how-to-install-and-use-make-in-windows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93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SQLALCHEMY</a:t>
            </a:r>
            <a:r>
              <a:rPr lang="en-US" baseline="0" dirty="0" smtClean="0"/>
              <a:t> and flask-SQLALCHEMY ..  U import one from the other</a:t>
            </a:r>
          </a:p>
          <a:p>
            <a:r>
              <a:rPr lang="en-US" baseline="0" dirty="0" smtClean="0"/>
              <a:t>Psycopg2 .. Connection ,,, u will never bother.  </a:t>
            </a:r>
          </a:p>
          <a:p>
            <a:r>
              <a:rPr lang="en-US" baseline="0" dirty="0" smtClean="0"/>
              <a:t>PostgreSQL .. U won’t in fact be interacting with it. U will be using SQLALCHEMY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Flask and python3  …. A lot.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21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NoSQL course </a:t>
            </a:r>
            <a:r>
              <a:rPr lang="en-US" dirty="0" err="1" smtClean="0"/>
              <a:t>udacity</a:t>
            </a:r>
            <a:r>
              <a:rPr lang="en-US" dirty="0" smtClean="0"/>
              <a:t> - Google Search</a:t>
            </a:r>
          </a:p>
          <a:p>
            <a:r>
              <a:rPr lang="en-US" dirty="0" smtClean="0"/>
              <a:t>https://www.google.com/</a:t>
            </a:r>
            <a:r>
              <a:rPr lang="en-US" dirty="0" err="1" smtClean="0"/>
              <a:t>search?q</a:t>
            </a:r>
            <a:r>
              <a:rPr lang="en-US" dirty="0" smtClean="0"/>
              <a:t>=</a:t>
            </a:r>
            <a:r>
              <a:rPr lang="en-US" dirty="0" err="1" smtClean="0"/>
              <a:t>nosql+course+udacity&amp;oq</a:t>
            </a:r>
            <a:r>
              <a:rPr lang="en-US" dirty="0" smtClean="0"/>
              <a:t>=</a:t>
            </a:r>
            <a:r>
              <a:rPr lang="en-US" dirty="0" err="1" smtClean="0"/>
              <a:t>nosql+course+udacity</a:t>
            </a:r>
            <a:r>
              <a:rPr lang="en-US" dirty="0" smtClean="0"/>
              <a:t>+&amp;</a:t>
            </a:r>
            <a:r>
              <a:rPr lang="en-US" dirty="0" err="1" smtClean="0"/>
              <a:t>aqs</a:t>
            </a:r>
            <a:r>
              <a:rPr lang="en-US" dirty="0" smtClean="0"/>
              <a:t>=chrome..69i57j33i160.14718j0j7&amp;sourceid=</a:t>
            </a:r>
            <a:r>
              <a:rPr lang="en-US" dirty="0" err="1" smtClean="0"/>
              <a:t>chrome&amp;ie</a:t>
            </a:r>
            <a:r>
              <a:rPr lang="en-US" dirty="0" smtClean="0"/>
              <a:t>=UTF-8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57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Mailing address : sharing the same house </a:t>
            </a:r>
          </a:p>
          <a:p>
            <a:endParaRPr lang="en-US" dirty="0" smtClean="0"/>
          </a:p>
          <a:p>
            <a:r>
              <a:rPr lang="en-US" dirty="0" smtClean="0"/>
              <a:t>Email address : ok but maybe</a:t>
            </a:r>
            <a:r>
              <a:rPr lang="en-US" baseline="0" dirty="0" smtClean="0"/>
              <a:t> it is changed one day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DOB: maybe unique but a primary key has to be unique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Driver’s license No:  some students don’t drive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0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left table works better with</a:t>
            </a:r>
            <a:r>
              <a:rPr lang="en-US" baseline="0" dirty="0" smtClean="0"/>
              <a:t> joins, with aggregations and you don’t need to know the different types of food in advance.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addition, no missing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90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 Lesson</a:t>
            </a:r>
            <a:r>
              <a:rPr lang="en-US" baseline="0" dirty="0" smtClean="0"/>
              <a:t> 2 section 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46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Minimize redundancy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31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Hod</a:t>
            </a:r>
            <a:r>
              <a:rPr lang="en-US" dirty="0" smtClean="0"/>
              <a:t>: head of department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1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8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one</a:t>
            </a:r>
            <a:r>
              <a:rPr lang="en-US" baseline="0" dirty="0" smtClean="0"/>
              <a:t> is missed, there will be inconsistencies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can</a:t>
            </a:r>
            <a:r>
              <a:rPr lang="en-US" baseline="0" dirty="0" smtClean="0"/>
              <a:t> say that there is still redundancy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Normalization</a:t>
            </a:r>
            <a:r>
              <a:rPr lang="en-US" baseline="0" dirty="0" smtClean="0"/>
              <a:t> is about minimizing redundancy not eliminating it.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8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Automatically updated</a:t>
            </a:r>
            <a:r>
              <a:rPr lang="en-US" baseline="0" dirty="0" smtClean="0"/>
              <a:t> for all students’ records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7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76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row should have</a:t>
            </a:r>
            <a:r>
              <a:rPr lang="en-US" baseline="0" dirty="0" smtClean="0"/>
              <a:t> the same number of columns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58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row should have</a:t>
            </a:r>
            <a:r>
              <a:rPr lang="en-US" baseline="0" dirty="0" smtClean="0"/>
              <a:t> the same number of columns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404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may describe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both, but this is a problem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normal form is violated when a non-key field is a fact about another non-key field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address is repeated in every record that has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same location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If the address of ducky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park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changes, every record referring to the park must be updated.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Because of the redundancy, the data might become inconsistent, with different records showing different addresses for the same warehouse. (simply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u have to update everything, u may miss things)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at some point in time there are no parts stored in the warehouse, there may be no record in which to keep the warehouse's address.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9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employees, skills, and languages, where an employee may have several skills and several languages. We have here two many-to-many relationships, one between employees and skills, and one between employees and languages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policies are possible for maintaining two independent multi-valued facts in one record: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69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blank</a:t>
            </a:r>
            <a:r>
              <a:rPr lang="en-US" baseline="0" dirty="0" smtClean="0"/>
              <a:t> mean?   Missing, or no skill or Not Applicable ?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are repetitions, then updates have to be done in multiple records, and they could become inconsistent.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 of a new skill may involve looking for a record with a blank skill, or inserting a new record with a possibly blank language, or inserting multiple records pairing the new skill with some or all of the languages.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 of a skill may involve blanking out the skill field in one or more records (perhaps with a check that this doesn't leave two records with the same language and a blank skill), or deleting one or more records, coupled with a check that the last mention of some language hasn't also been deleted.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7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13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http://www.bkent.net/Doc/simple5.htm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Not only this </a:t>
            </a:r>
          </a:p>
          <a:p>
            <a:r>
              <a:rPr lang="en-US" dirty="0" smtClean="0"/>
              <a:t>Think of the conflict,, the</a:t>
            </a:r>
            <a:r>
              <a:rPr lang="en-US" baseline="0" dirty="0" smtClean="0"/>
              <a:t>y can input data in a variety of ways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2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missing id </a:t>
            </a:r>
          </a:p>
          <a:p>
            <a:r>
              <a:rPr lang="en-US" dirty="0" smtClean="0"/>
              <a:t>2 unrelated columns (student name and course and grade )</a:t>
            </a:r>
            <a:r>
              <a:rPr lang="en-US" baseline="0" dirty="0" smtClean="0"/>
              <a:t>   grade describes the course not the name or ID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7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78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Genres</a:t>
            </a:r>
            <a:r>
              <a:rPr lang="en-US" baseline="0" dirty="0" smtClean="0"/>
              <a:t> should be added as another table or an array of strings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U can </a:t>
            </a:r>
            <a:r>
              <a:rPr lang="en-US" baseline="0" smtClean="0"/>
              <a:t>choose whatever u wish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0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question</a:t>
            </a:r>
            <a:r>
              <a:rPr lang="en-US" baseline="0" dirty="0" smtClean="0"/>
              <a:t>s</a:t>
            </a:r>
          </a:p>
          <a:p>
            <a:r>
              <a:rPr lang="en-US" baseline="0" dirty="0" smtClean="0"/>
              <a:t>Answer questions </a:t>
            </a:r>
          </a:p>
          <a:p>
            <a:r>
              <a:rPr lang="en-US" baseline="0" dirty="0" smtClean="0"/>
              <a:t>Post resources </a:t>
            </a:r>
          </a:p>
          <a:p>
            <a:r>
              <a:rPr lang="en-US" baseline="0" dirty="0" smtClean="0"/>
              <a:t>Share ideas of projects and ask for collaborators </a:t>
            </a:r>
          </a:p>
          <a:p>
            <a:r>
              <a:rPr lang="en-US" baseline="0" dirty="0" smtClean="0"/>
              <a:t>Share life hacks </a:t>
            </a:r>
          </a:p>
          <a:p>
            <a:r>
              <a:rPr lang="en-US" baseline="0" dirty="0" smtClean="0"/>
              <a:t>Share job opportunities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92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Psql</a:t>
            </a:r>
            <a:r>
              <a:rPr lang="en-US" dirty="0" smtClean="0"/>
              <a:t> not case</a:t>
            </a:r>
            <a:r>
              <a:rPr lang="en-US" baseline="0" dirty="0" smtClean="0"/>
              <a:t> sensitive.. It actually converts everything to lower case  MYSQL is case </a:t>
            </a:r>
            <a:r>
              <a:rPr lang="en-US" baseline="0" dirty="0" err="1" smtClean="0"/>
              <a:t>senstive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Don’t use double quotes </a:t>
            </a:r>
          </a:p>
          <a:p>
            <a:endParaRPr lang="en-US" baseline="0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PGAdmin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might be a useful and friendly way to manage your databases, it also automatically uses double quotes when creating tables.  This means that if you create a table with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PGAdmin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might find yourself struggling to find or query it afterwards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Double quotes may mean that u may need to access tables or columns using double quotes each time u use them </a:t>
            </a:r>
          </a:p>
          <a:p>
            <a:endParaRPr lang="en-US" baseline="0" dirty="0" smtClean="0"/>
          </a:p>
          <a:p>
            <a:r>
              <a:rPr lang="en-US" dirty="0" smtClean="0">
                <a:hlinkClick r:id="rId3"/>
              </a:rPr>
              <a:t>https://lerner.co.il/2013/11/30/quoting-postgresql/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Object-relational support includes support for arrays (multiple values in a single column), and inheritance (child-parent relationships between tables).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multi-version concurrency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avoiding unnecessary locking when multiple writes are happening to the database at once (avoiding waiting times for access to the database)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lets you have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databases available for reading from and writing to, at once.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 performance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many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capabilities for optimizing query performance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 is also often just called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we'll be using both terms interchangeably throughout this course.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6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Cursor is an interface to start</a:t>
            </a:r>
            <a:r>
              <a:rPr lang="en-US" baseline="0" dirty="0" smtClean="0"/>
              <a:t> queuing up work and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8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r>
              <a:rPr lang="en-US" baseline="0" dirty="0" smtClean="0"/>
              <a:t> : SQL injection </a:t>
            </a:r>
          </a:p>
          <a:p>
            <a:r>
              <a:rPr lang="en-US" baseline="0" dirty="0" smtClean="0"/>
              <a:t>One size fits all: different SQL dialects </a:t>
            </a:r>
          </a:p>
          <a:p>
            <a:r>
              <a:rPr lang="en-US" baseline="0" dirty="0" smtClean="0"/>
              <a:t>Easy,, wait till u see SQLALCHEMY </a:t>
            </a:r>
          </a:p>
          <a:p>
            <a:r>
              <a:rPr lang="en-US" baseline="0" dirty="0" smtClean="0"/>
              <a:t>String manipulation?  A disaster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9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Cursor is an interface to start</a:t>
            </a:r>
            <a:r>
              <a:rPr lang="en-US" baseline="0" dirty="0" smtClean="0"/>
              <a:t> queuing up work and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49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to programming nanodegree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553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01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</a:t>
            </a:r>
            <a:r>
              <a:rPr lang="en-US" baseline="0" dirty="0" smtClean="0"/>
              <a:t> in list doesn’t matter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3- indentation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7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Ans</a:t>
            </a:r>
            <a:r>
              <a:rPr lang="en-US" dirty="0" smtClean="0"/>
              <a:t> :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88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6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58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case, if</a:t>
            </a:r>
            <a:r>
              <a:rPr lang="en-US" baseline="0" dirty="0" smtClean="0"/>
              <a:t> it is happy, color will be gray, because the second if will run </a:t>
            </a:r>
          </a:p>
          <a:p>
            <a:r>
              <a:rPr lang="en-US" baseline="0" dirty="0" smtClean="0"/>
              <a:t>The else is linked to the latest if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bears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50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prints the word</a:t>
            </a:r>
            <a:r>
              <a:rPr lang="en-US" baseline="0" dirty="0" smtClean="0"/>
              <a:t>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6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Prints hello</a:t>
            </a:r>
            <a:r>
              <a:rPr lang="en-US" baseline="0" dirty="0" smtClean="0"/>
              <a:t> to the console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 </a:t>
            </a:r>
            <a:r>
              <a:rPr lang="en-US" dirty="0" smtClean="0"/>
              <a:t>bears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 smtClean="0"/>
              <a:t>42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appeared in the terminal.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we saw earlier, there is a difference between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returning a value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 a value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There's also a difference in how these things behave depending on whether you're running them from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from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 mode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interactive mode, you'll see values that get printed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any returned values (even when they aren't printed).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079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4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client sends a request to the server, including information about the request type and any user input data.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receives the request, and uses the user input data to determine how to shape its request to the database, and sends a request to the database.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database processes this request, and sends a response back to the web server.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receives the response from the database, and uses it to determine the view + powers the view template with the fetched data, sending it back to the client's browser.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client is responsible for rendering something to the user, that represents both the data and its representation.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74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 on the Polo product leads to a click event being registered by the browser, on the client computer.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click handler in the view would send a request to the server (in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from the client browser.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client could request more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 different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be rendered (with that data).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server process listens to the request sent from the view. It fetches the data and chooses what to render next, using the fetched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4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5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https://hotframeworks.com/</a:t>
            </a:r>
            <a:r>
              <a:rPr lang="en-US" dirty="0" smtClean="0"/>
              <a:t> </a:t>
            </a:r>
          </a:p>
          <a:p>
            <a:endParaRPr lang="ar-EG" dirty="0" smtClean="0"/>
          </a:p>
          <a:p>
            <a:r>
              <a:rPr lang="en-US" dirty="0" smtClean="0"/>
              <a:t>Very</a:t>
            </a:r>
            <a:r>
              <a:rPr lang="en-US" baseline="0" dirty="0" smtClean="0"/>
              <a:t> easy to use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Top ranked framework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2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buNone/>
            </a:pPr>
            <a:r>
              <a:rPr lang="en-US" dirty="0" smtClean="0"/>
              <a:t>Can</a:t>
            </a:r>
            <a:r>
              <a:rPr lang="en-US" baseline="0" dirty="0" smtClean="0"/>
              <a:t> flask make complicated apps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26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us</a:t>
            </a:r>
            <a:r>
              <a:rPr lang="en-US" baseline="0" dirty="0" smtClean="0"/>
              <a:t> how can we do this in FASTAPI, in another FLASK extension, in Django… 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5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1E8AF-A4DE-4A38-BFEE-5E83D86BC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9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05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41013" y="166688"/>
            <a:ext cx="1550987" cy="1108075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6999" y="202096"/>
            <a:ext cx="1133475" cy="10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0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4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5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59CB531-4EAE-4BB2-ACF5-B58A4166C3B7}" type="datetimeFigureOut">
              <a:rPr lang="en-US" smtClean="0"/>
              <a:t>2021-01-14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D492552-FDF3-4702-ACD0-847B14B8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egypt-fwd-january/shared_invite/zt-kkyuavtt-2g5vb2nBPe26_hbzexPra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gypt-fwd-january.slack.com/archives/C01HK63RE21/p1609768818053200" TargetMode="External"/><Relationship Id="rId4" Type="http://schemas.openxmlformats.org/officeDocument/2006/relationships/hyperlink" Target="mailto:fwd-support@udacity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eview.udacity.com/#!/rubrics/2653/view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tutorial.com/postgresql-cheat-shee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9.5/manage-ag-templatedbs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Web Development </a:t>
            </a:r>
            <a:r>
              <a:rPr lang="en-US" b="0" dirty="0" smtClean="0">
                <a:effectLst/>
              </a:rPr>
              <a:t>Nanodegree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3200" b="1" dirty="0" smtClean="0"/>
              <a:t>Session 1 </a:t>
            </a:r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b="1" dirty="0" smtClean="0"/>
              <a:t>Conducted by:  Hamza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29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EG" dirty="0" smtClean="0"/>
              <a:t>العركة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57" y="3013657"/>
            <a:ext cx="5445960" cy="19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49" y="2283546"/>
            <a:ext cx="6592220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51" y="2166993"/>
            <a:ext cx="586821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2" descr="Defining the Dictionary in the 21st Century | WUW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146" y="2250831"/>
            <a:ext cx="6271316" cy="418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75" y="4349144"/>
            <a:ext cx="5258534" cy="1676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75" y="3176552"/>
            <a:ext cx="5010849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10" y="2929552"/>
            <a:ext cx="7397172" cy="23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pair?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3190842"/>
            <a:ext cx="632548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pair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18" y="4846320"/>
            <a:ext cx="6144482" cy="92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58" y="3190842"/>
            <a:ext cx="632548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4" y="2295367"/>
            <a:ext cx="8148745" cy="27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8" y="2204866"/>
            <a:ext cx="7685790" cy="30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mistake in here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77" y="2771555"/>
            <a:ext cx="367716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 vs </a:t>
            </a:r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35287"/>
            <a:ext cx="4283481" cy="1557649"/>
          </a:xfrm>
          <a:prstGeom prst="rect">
            <a:avLst/>
          </a:prstGeom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600560"/>
              </p:ext>
            </p:extLst>
          </p:nvPr>
        </p:nvGraphicFramePr>
        <p:xfrm>
          <a:off x="1202919" y="2046533"/>
          <a:ext cx="978376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3779264388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3228512957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3818314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DJANGO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49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8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Nature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Minimalistic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Batteries-included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70473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rtl="0"/>
                      <a:endParaRPr lang="en-US" dirty="0" smtClean="0"/>
                    </a:p>
                    <a:p>
                      <a:pPr rtl="0"/>
                      <a:r>
                        <a:rPr lang="en-US" b="1" dirty="0" smtClean="0"/>
                        <a:t>Companies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08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331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2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b="1" dirty="0" smtClean="0"/>
                        <a:t>When to use 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 python beginner </a:t>
                      </a:r>
                    </a:p>
                    <a:p>
                      <a:r>
                        <a:rPr lang="en-US" dirty="0" smtClean="0"/>
                        <a:t>2-need</a:t>
                      </a:r>
                      <a:r>
                        <a:rPr lang="en-US" baseline="0" dirty="0" smtClean="0"/>
                        <a:t> freedom </a:t>
                      </a:r>
                    </a:p>
                    <a:p>
                      <a:r>
                        <a:rPr lang="en-US" baseline="0" dirty="0" smtClean="0"/>
                        <a:t>3- a simple APP 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 python experienced user</a:t>
                      </a:r>
                    </a:p>
                    <a:p>
                      <a:r>
                        <a:rPr lang="en-US" dirty="0" smtClean="0"/>
                        <a:t>2- complicated</a:t>
                      </a:r>
                      <a:r>
                        <a:rPr lang="en-US" baseline="0" dirty="0" smtClean="0"/>
                        <a:t> app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86406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46" y="3213623"/>
            <a:ext cx="1951891" cy="1022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967" y="3213624"/>
            <a:ext cx="2172003" cy="10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58" y="2553559"/>
            <a:ext cx="398200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PS1=’&gt;’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Terminal command so that working directory won’t appear.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33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04" y="2456468"/>
            <a:ext cx="218152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11" y="2414350"/>
            <a:ext cx="442021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508" y="2666893"/>
            <a:ext cx="4902863" cy="19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46849"/>
            <a:ext cx="9784080" cy="42062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667" y="2301861"/>
            <a:ext cx="3801005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and return from a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33" y="2723988"/>
            <a:ext cx="435353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and return from a file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18" y="2637691"/>
            <a:ext cx="4863774" cy="20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and return from </a:t>
            </a:r>
            <a:r>
              <a:rPr lang="en-US" dirty="0" smtClean="0"/>
              <a:t>interpreter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80" y="2939861"/>
            <a:ext cx="4251428" cy="1895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831" y="2657562"/>
            <a:ext cx="3953153" cy="39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and return from interpreter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79" y="2277877"/>
            <a:ext cx="4878680" cy="24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Fastapi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Waiting for </a:t>
            </a:r>
            <a:r>
              <a:rPr lang="en-US" dirty="0" err="1" smtClean="0"/>
              <a:t>ur</a:t>
            </a:r>
            <a:r>
              <a:rPr lang="en-US" dirty="0" smtClean="0"/>
              <a:t> input …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98" y="2558377"/>
            <a:ext cx="5136906" cy="2568453"/>
          </a:xfrm>
          <a:prstGeom prst="rect">
            <a:avLst/>
          </a:prstGeom>
        </p:spPr>
      </p:pic>
      <p:pic>
        <p:nvPicPr>
          <p:cNvPr id="3076" name="Picture 4" descr="How does FastAPI compare to Flask? - Quo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44" y="2301019"/>
            <a:ext cx="57340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4" y="4114800"/>
            <a:ext cx="11801649" cy="1327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07" y="2602524"/>
            <a:ext cx="5683452" cy="1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878299"/>
            <a:ext cx="7385699" cy="2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83977"/>
            <a:ext cx="5870200" cy="4133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29" y="3198315"/>
            <a:ext cx="307700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46" y="1919993"/>
            <a:ext cx="3444575" cy="3438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" y="309126"/>
            <a:ext cx="587774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4176"/>
            <a:ext cx="10986999" cy="893993"/>
          </a:xfrm>
        </p:spPr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1680"/>
            <a:ext cx="10986999" cy="420624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1725"/>
            <a:ext cx="11987372" cy="2585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11283"/>
            <a:ext cx="12191999" cy="26306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431" y="3587262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PYTHON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2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568892"/>
            <a:ext cx="5416667" cy="3317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784" y="609600"/>
            <a:ext cx="4420217" cy="47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BREAKOUT ROOMS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8" y="2011680"/>
            <a:ext cx="7431127" cy="47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TODOS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Use ba77a for an illustration of CRUD and simple explanations</a:t>
            </a:r>
            <a:endParaRPr lang="en-US" dirty="0"/>
          </a:p>
          <a:p>
            <a:r>
              <a:rPr lang="en-US" dirty="0"/>
              <a:t>SQL</a:t>
            </a:r>
          </a:p>
          <a:p>
            <a:r>
              <a:rPr lang="en-US" dirty="0"/>
              <a:t>1- create schema </a:t>
            </a:r>
          </a:p>
          <a:p>
            <a:r>
              <a:rPr lang="en-US" dirty="0"/>
              <a:t>2- Add rows </a:t>
            </a:r>
          </a:p>
          <a:p>
            <a:r>
              <a:rPr lang="en-US" dirty="0"/>
              <a:t>3- Add column </a:t>
            </a:r>
          </a:p>
          <a:p>
            <a:r>
              <a:rPr lang="en-US" dirty="0"/>
              <a:t>4- Update column </a:t>
            </a:r>
            <a:r>
              <a:rPr lang="en-US" dirty="0" smtClean="0"/>
              <a:t>constraint</a:t>
            </a:r>
          </a:p>
          <a:p>
            <a:endParaRPr lang="en-US" dirty="0"/>
          </a:p>
          <a:p>
            <a:r>
              <a:rPr lang="en-US" dirty="0" smtClean="0"/>
              <a:t>Don’t miss rollback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82154" y="2866292"/>
            <a:ext cx="43369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code </a:t>
            </a:r>
            <a:r>
              <a:rPr lang="ar-EG" dirty="0"/>
              <a:t>)</a:t>
            </a:r>
            <a:r>
              <a:rPr lang="en-US" dirty="0"/>
              <a:t>1 python and 1 HTML)</a:t>
            </a:r>
          </a:p>
          <a:p>
            <a:endParaRPr lang="en-US" dirty="0"/>
          </a:p>
          <a:p>
            <a:r>
              <a:rPr lang="en-US" dirty="0" smtClean="0"/>
              <a:t>1- </a:t>
            </a:r>
            <a:r>
              <a:rPr lang="ar-EG" dirty="0"/>
              <a:t>عرض سندوتش</a:t>
            </a:r>
          </a:p>
          <a:p>
            <a:r>
              <a:rPr lang="en-US" dirty="0"/>
              <a:t>2- </a:t>
            </a:r>
            <a:r>
              <a:rPr lang="ar-EG" dirty="0"/>
              <a:t>اضافة سندوتش</a:t>
            </a:r>
          </a:p>
          <a:p>
            <a:r>
              <a:rPr lang="en-US" dirty="0"/>
              <a:t>3- </a:t>
            </a:r>
            <a:r>
              <a:rPr lang="ar-EG" dirty="0"/>
              <a:t>حذف سندوتش </a:t>
            </a:r>
          </a:p>
          <a:p>
            <a:r>
              <a:rPr lang="en-US" dirty="0"/>
              <a:t>4-</a:t>
            </a:r>
            <a:r>
              <a:rPr lang="ar-EG" dirty="0"/>
              <a:t>تعديل سندوتش (اضافة سلطة مثلا )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EG" dirty="0" smtClean="0"/>
              <a:t>العقبات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83" y="2011680"/>
            <a:ext cx="5273552" cy="274699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1-  setup (survey)</a:t>
            </a:r>
          </a:p>
          <a:p>
            <a:r>
              <a:rPr lang="en-US" dirty="0" smtClean="0"/>
              <a:t>2- prerequisites (survey)</a:t>
            </a:r>
          </a:p>
          <a:p>
            <a:r>
              <a:rPr lang="en-US" dirty="0" smtClean="0"/>
              <a:t>3- workspace</a:t>
            </a:r>
          </a:p>
          <a:p>
            <a:r>
              <a:rPr lang="en-US" dirty="0" smtClean="0"/>
              <a:t>4- starter code</a:t>
            </a:r>
          </a:p>
          <a:p>
            <a:r>
              <a:rPr lang="en-US" dirty="0" smtClean="0"/>
              <a:t>4- projects </a:t>
            </a:r>
          </a:p>
          <a:p>
            <a:r>
              <a:rPr lang="en-US" dirty="0" smtClean="0"/>
              <a:t>5- deadlines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and python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07" y="2257261"/>
            <a:ext cx="6992326" cy="234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726" y="2607080"/>
            <a:ext cx="278168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8" y="2692953"/>
            <a:ext cx="3591426" cy="1724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990" y="2418385"/>
            <a:ext cx="2762636" cy="2273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187" y="4910531"/>
            <a:ext cx="4143953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168" y="2417401"/>
            <a:ext cx="3598913" cy="24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13" y="1792936"/>
            <a:ext cx="5849091" cy="48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3" y="1562920"/>
            <a:ext cx="12108107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" y="0"/>
            <a:ext cx="6258798" cy="3124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26" y="51424"/>
            <a:ext cx="6039173" cy="3073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4636"/>
            <a:ext cx="11781326" cy="3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3" y="1562920"/>
            <a:ext cx="12108107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&amp; SUPPORT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join.slack.com/t/egypt-fwd-january/shared_invite/zt-kkyuavtt-2g5vb2nBPe26_hbzexPrag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fwd-support@udacity.com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egypt-fwd-january.slack.com/archives/C01HK63RE21/p1609768818053200</a:t>
            </a:r>
            <a:r>
              <a:rPr lang="en-US" dirty="0" smtClean="0"/>
              <a:t> </a:t>
            </a:r>
            <a:endParaRPr lang="ar-EG" dirty="0" smtClean="0"/>
          </a:p>
          <a:p>
            <a:pPr marL="0" indent="0">
              <a:buNone/>
            </a:pPr>
            <a:r>
              <a:rPr lang="ar-EG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ar-EG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508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120513"/>
            <a:ext cx="3740268" cy="581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67" y="120512"/>
            <a:ext cx="3952067" cy="5811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635" y="120513"/>
            <a:ext cx="4272366" cy="58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Fake vs Real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314" y="1825625"/>
            <a:ext cx="6622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29" y="2168868"/>
            <a:ext cx="11526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Fyyur</a:t>
            </a:r>
            <a:r>
              <a:rPr lang="en-US" b="1" dirty="0"/>
              <a:t>: Artist Booking Site</a:t>
            </a:r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://review.udacity.com/#!/</a:t>
            </a:r>
            <a:r>
              <a:rPr lang="en-US" dirty="0" smtClean="0">
                <a:hlinkClick r:id="rId2"/>
              </a:rPr>
              <a:t>rubrics/2653/view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037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937" b="-33401"/>
          <a:stretch/>
        </p:blipFill>
        <p:spPr>
          <a:xfrm>
            <a:off x="0" y="-139484"/>
            <a:ext cx="12150671" cy="688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4985"/>
            <a:ext cx="11992708" cy="32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GitHub Logos and Usage ·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70" y="2099944"/>
            <a:ext cx="4117974" cy="41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1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50" y="2545193"/>
            <a:ext cx="5506218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24" y="2450236"/>
            <a:ext cx="553479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Anything easier?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77" y="2149556"/>
            <a:ext cx="6513028" cy="42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0424"/>
            <a:ext cx="6257192" cy="4285588"/>
          </a:xfrm>
          <a:prstGeom prst="rect">
            <a:avLst/>
          </a:prstGeom>
        </p:spPr>
      </p:pic>
      <p:pic>
        <p:nvPicPr>
          <p:cNvPr id="2052" name="Picture 4" descr="ريكو - وهكذ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60" y="1910424"/>
            <a:ext cx="4123640" cy="43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2443025"/>
            <a:ext cx="6973273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68" y="2011680"/>
            <a:ext cx="585869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touch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2180267"/>
            <a:ext cx="6654391" cy="4309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663" y="2445727"/>
            <a:ext cx="2038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3773" r="-14783"/>
          <a:stretch/>
        </p:blipFill>
        <p:spPr>
          <a:xfrm>
            <a:off x="52754" y="1152207"/>
            <a:ext cx="1208063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426" y="2305463"/>
            <a:ext cx="9784080" cy="4206240"/>
          </a:xfrm>
        </p:spPr>
        <p:txBody>
          <a:bodyPr/>
          <a:lstStyle/>
          <a:p>
            <a:pPr marL="0" indent="0" algn="r">
              <a:buNone/>
            </a:pPr>
            <a:r>
              <a:rPr lang="ar-EG" dirty="0" smtClean="0"/>
              <a:t>والجوائز ايه يا أستاذ ؟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95" y="2305463"/>
            <a:ext cx="6112572" cy="38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4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ar-EG" dirty="0" smtClean="0"/>
              <a:t>الخناقة كانت على 10 متر سيراميك ..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119510"/>
            <a:ext cx="4369045" cy="28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2" name="Picture 2" descr="Sql Logo Vectors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523" y="2781299"/>
            <a:ext cx="3440967" cy="37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25" y="4114800"/>
            <a:ext cx="8773749" cy="1352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49" y="2648107"/>
            <a:ext cx="588727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9" y="2011680"/>
            <a:ext cx="10170437" cy="39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5" y="2274020"/>
            <a:ext cx="4286848" cy="394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05" y="213452"/>
            <a:ext cx="5479581" cy="2990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92" y="3423014"/>
            <a:ext cx="3968816" cy="33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4" y="2690446"/>
            <a:ext cx="5024175" cy="3746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46" y="2461847"/>
            <a:ext cx="4410353" cy="39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1023602"/>
            <a:ext cx="9145276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2" y="1910424"/>
            <a:ext cx="9370791" cy="3927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2919" y="6319176"/>
            <a:ext cx="593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https://www.postgresqltutorial.com/postgresql-cheat-sheet/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tables in </a:t>
            </a:r>
            <a:r>
              <a:rPr lang="en-US" dirty="0" err="1" smtClean="0"/>
              <a:t>psql</a:t>
            </a:r>
            <a:r>
              <a:rPr lang="en-US" dirty="0" smtClean="0"/>
              <a:t> (breakout)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thief  = Thief()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thief.name = “</a:t>
            </a:r>
            <a:r>
              <a:rPr lang="en-US" dirty="0" err="1" smtClean="0"/>
              <a:t>awad</a:t>
            </a:r>
            <a:r>
              <a:rPr lang="en-US" dirty="0" smtClean="0"/>
              <a:t> abo </a:t>
            </a:r>
            <a:r>
              <a:rPr lang="en-US" dirty="0" err="1" smtClean="0"/>
              <a:t>shaaf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dirty="0" err="1" smtClean="0"/>
              <a:t>hief.age</a:t>
            </a:r>
            <a:r>
              <a:rPr lang="en-US" dirty="0" smtClean="0"/>
              <a:t> = 27</a:t>
            </a:r>
          </a:p>
          <a:p>
            <a:pPr marL="0" indent="0">
              <a:buNone/>
            </a:pPr>
            <a:r>
              <a:rPr lang="en-US" dirty="0" err="1" smtClean="0"/>
              <a:t>thief.items</a:t>
            </a:r>
            <a:r>
              <a:rPr lang="en-US" dirty="0" smtClean="0"/>
              <a:t> = {</a:t>
            </a:r>
          </a:p>
          <a:p>
            <a:pPr marL="0" indent="0">
              <a:buNone/>
            </a:pPr>
            <a:r>
              <a:rPr lang="en-US" dirty="0" smtClean="0"/>
              <a:t>“item1”: “gold watch”</a:t>
            </a:r>
          </a:p>
          <a:p>
            <a:pPr marL="0" indent="0">
              <a:buNone/>
            </a:pPr>
            <a:r>
              <a:rPr lang="en-US" dirty="0" smtClean="0"/>
              <a:t>“item2”: “mobile phone”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330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821160"/>
              </p:ext>
            </p:extLst>
          </p:nvPr>
        </p:nvGraphicFramePr>
        <p:xfrm>
          <a:off x="1203325" y="2011363"/>
          <a:ext cx="978376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3843627644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27293535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573901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14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Awad</a:t>
                      </a:r>
                      <a:r>
                        <a:rPr lang="en-US" baseline="0" dirty="0" smtClean="0"/>
                        <a:t> abo </a:t>
                      </a:r>
                      <a:r>
                        <a:rPr lang="en-US" baseline="0" dirty="0" err="1" smtClean="0"/>
                        <a:t>shaaf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700010"/>
                  </a:ext>
                </a:extLst>
              </a:tr>
            </a:tbl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164122"/>
              </p:ext>
            </p:extLst>
          </p:nvPr>
        </p:nvGraphicFramePr>
        <p:xfrm>
          <a:off x="1434123" y="4553113"/>
          <a:ext cx="8127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631171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283428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10554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Object_descriptiuon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Thief_id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7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Gold watch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55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 phone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60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5alat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0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foffa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02" y="2011680"/>
            <a:ext cx="5377595" cy="40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84632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b="1" dirty="0" smtClean="0"/>
              <a:t>					Select animals that eat fish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58" y="2011680"/>
            <a:ext cx="807832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the new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10424"/>
            <a:ext cx="6051892" cy="4701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594" y="2011680"/>
            <a:ext cx="363905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the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5" y="2011680"/>
            <a:ext cx="5323910" cy="46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02" y="2432652"/>
            <a:ext cx="8592749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2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9" y="2619262"/>
            <a:ext cx="728764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8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Orientation</a:t>
            </a:r>
          </a:p>
          <a:p>
            <a:pPr marL="0" indent="0">
              <a:buNone/>
            </a:pPr>
            <a:r>
              <a:rPr lang="en-US" b="1" dirty="0" smtClean="0"/>
              <a:t>First project</a:t>
            </a:r>
          </a:p>
          <a:p>
            <a:pPr marL="0" indent="0">
              <a:buNone/>
            </a:pPr>
            <a:r>
              <a:rPr lang="en-US" b="1" dirty="0" smtClean="0"/>
              <a:t>SQL refreshment</a:t>
            </a:r>
          </a:p>
          <a:p>
            <a:pPr marL="0" indent="0">
              <a:buNone/>
            </a:pPr>
            <a:r>
              <a:rPr lang="en-US" b="1" dirty="0" smtClean="0"/>
              <a:t>Python refreshment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Breakout room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1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Apart from redundancy, are there any other problems?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792936"/>
            <a:ext cx="7068536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9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38912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if we want to add 100 students?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39" y="1792936"/>
            <a:ext cx="7020905" cy="3962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824" y="2011680"/>
            <a:ext cx="3515216" cy="3219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785" y="5551073"/>
            <a:ext cx="242921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2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18" y="1529167"/>
            <a:ext cx="7240010" cy="2172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3889629"/>
            <a:ext cx="6360998" cy="2728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22" y="4114800"/>
            <a:ext cx="4956673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7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modification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51" y="2485797"/>
            <a:ext cx="713522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5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for all and never miss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to solve?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89" y="2190513"/>
            <a:ext cx="713522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8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96" y="2321290"/>
            <a:ext cx="741148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0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Eliminate redundancy?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504850"/>
            <a:ext cx="8383170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4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Insert, Update &amp; delete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25" y="2167088"/>
            <a:ext cx="8364117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04" y="2412196"/>
            <a:ext cx="790685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unique primary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</a:t>
            </a:r>
            <a:r>
              <a:rPr lang="en-US" sz="2400" b="1" dirty="0" smtClean="0"/>
              <a:t>on-key relate to primary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Non-key don’t relate to each others.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One more?</a:t>
            </a:r>
            <a:endParaRPr lang="en-US" sz="2400" b="1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25" y="2186230"/>
            <a:ext cx="5165744" cy="42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</a:t>
            </a:r>
            <a:r>
              <a:rPr lang="en-US" dirty="0"/>
              <a:t>session same time same day</a:t>
            </a:r>
            <a:endParaRPr lang="en-US" dirty="0" smtClean="0"/>
          </a:p>
          <a:p>
            <a:r>
              <a:rPr lang="en-US" dirty="0" smtClean="0"/>
              <a:t>Revoking</a:t>
            </a:r>
          </a:p>
          <a:p>
            <a:r>
              <a:rPr lang="en-US" dirty="0"/>
              <a:t>Better come </a:t>
            </a:r>
            <a:r>
              <a:rPr lang="en-US" dirty="0" smtClean="0"/>
              <a:t>prepared</a:t>
            </a:r>
          </a:p>
          <a:p>
            <a:r>
              <a:rPr lang="en-US" dirty="0"/>
              <a:t>Raise hand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Ask for help tool</a:t>
            </a:r>
          </a:p>
          <a:p>
            <a:r>
              <a:rPr lang="en-US" dirty="0"/>
              <a:t>Plagiarism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712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design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" y="2011680"/>
            <a:ext cx="614448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design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0" y="2011680"/>
            <a:ext cx="6144482" cy="3362794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87758" y="2011680"/>
            <a:ext cx="424874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column relates to primary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1" y="2618152"/>
            <a:ext cx="4049754" cy="304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describes key or non-key?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22" y="2011680"/>
            <a:ext cx="6363588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2" y="2481034"/>
            <a:ext cx="849748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68" y="2760784"/>
            <a:ext cx="4309110" cy="8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733317"/>
            <a:ext cx="3286281" cy="1856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630" y="2928867"/>
            <a:ext cx="2438740" cy="100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88" y="2862182"/>
            <a:ext cx="2276793" cy="1066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19" y="5127872"/>
            <a:ext cx="2372056" cy="1162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753" y="5000957"/>
            <a:ext cx="243874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14" y="2626494"/>
            <a:ext cx="5544324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Implying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47" y="2461232"/>
            <a:ext cx="9126224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unique primary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</a:t>
            </a:r>
            <a:r>
              <a:rPr lang="en-US" sz="2400" b="1" dirty="0" smtClean="0"/>
              <a:t>on-key relate to primary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Non-key don’t relate to each others.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2 columns with many to many </a:t>
            </a:r>
            <a:endParaRPr lang="en-US" sz="2400" b="1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25" y="2186230"/>
            <a:ext cx="5165744" cy="42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941" y="2462398"/>
            <a:ext cx="1182111" cy="1327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57" y="224168"/>
            <a:ext cx="2434528" cy="141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934" y="2573967"/>
            <a:ext cx="3122897" cy="562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655" y="2446166"/>
            <a:ext cx="1465597" cy="13433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934" y="3789485"/>
            <a:ext cx="2847975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674" y="4363183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normalized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42" y="2011680"/>
            <a:ext cx="938343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57" y="2011680"/>
            <a:ext cx="933580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normalize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5" y="1941020"/>
            <a:ext cx="11517767" cy="1484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3" y="3534904"/>
            <a:ext cx="3968816" cy="33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351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02" y="4333544"/>
            <a:ext cx="9384711" cy="1336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5" y="2320984"/>
            <a:ext cx="11517767" cy="14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9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 smtClean="0"/>
              <a:t>أفضل سيناريو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04" y="2300173"/>
            <a:ext cx="5453795" cy="3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key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89" y="2626494"/>
            <a:ext cx="892617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key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846320"/>
          </a:xfrm>
        </p:spPr>
        <p:txBody>
          <a:bodyPr/>
          <a:lstStyle/>
          <a:p>
            <a:endParaRPr lang="en-US" smtClean="0"/>
          </a:p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7" y="2011680"/>
            <a:ext cx="9345329" cy="3736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22169" y="2655277"/>
            <a:ext cx="1779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Each voter can </a:t>
            </a:r>
          </a:p>
          <a:p>
            <a:r>
              <a:rPr lang="en-US" b="1" dirty="0" smtClean="0"/>
              <a:t>vote only once</a:t>
            </a:r>
          </a:p>
          <a:p>
            <a:r>
              <a:rPr lang="en-US" b="1" dirty="0" smtClean="0"/>
              <a:t> on a single post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923840"/>
            <a:ext cx="9202434" cy="4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6882" cy="3194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4296"/>
            <a:ext cx="6866882" cy="3663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80" y="253935"/>
            <a:ext cx="4980103" cy="2629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184" y="3376605"/>
            <a:ext cx="47632" cy="104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862" y="3194296"/>
            <a:ext cx="4947138" cy="2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www.postgresql.org/docs/9.5/manage-ag-templatedbs.html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45" y="2741920"/>
            <a:ext cx="3167201" cy="2745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174" y="4448175"/>
            <a:ext cx="39338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8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 experience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8684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PSYCOPG2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85" y="1935921"/>
            <a:ext cx="737337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6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getting easier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47" y="1910424"/>
            <a:ext cx="607779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Psycopg2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17" y="2236910"/>
            <a:ext cx="3028950" cy="1504950"/>
          </a:xfrm>
          <a:prstGeom prst="rect">
            <a:avLst/>
          </a:prstGeom>
        </p:spPr>
      </p:pic>
      <p:pic>
        <p:nvPicPr>
          <p:cNvPr id="1028" name="Picture 4" descr="One size fits all…NOT! – JO HIGG OR GO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10424"/>
            <a:ext cx="3631466" cy="275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487836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transactions?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85" y="1935921"/>
            <a:ext cx="737337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3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537" y="2505075"/>
            <a:ext cx="5248874" cy="39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idea?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30" y="2011680"/>
            <a:ext cx="4010585" cy="43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322574"/>
            <a:ext cx="7396699" cy="1616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4249848"/>
            <a:ext cx="7396699" cy="16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1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or broken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9" y="2233246"/>
            <a:ext cx="3861695" cy="31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2" y="2323946"/>
            <a:ext cx="6888076" cy="3267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08" y="3638794"/>
            <a:ext cx="1459523" cy="8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1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18" y="2652508"/>
            <a:ext cx="3362794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1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flask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ar-EG" dirty="0" smtClean="0"/>
          </a:p>
          <a:p>
            <a:pPr marL="0" indent="0">
              <a:buNone/>
            </a:pPr>
            <a:endParaRPr lang="ar-EG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170" y="2011680"/>
            <a:ext cx="3238952" cy="4696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21" y="2011680"/>
            <a:ext cx="3077004" cy="465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95" y="2011679"/>
            <a:ext cx="2788005" cy="27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loop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71" y="2347761"/>
            <a:ext cx="327705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59" y="2352429"/>
            <a:ext cx="6349689" cy="25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2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842" y="2352429"/>
            <a:ext cx="4153480" cy="176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60" y="2352429"/>
            <a:ext cx="4382112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25" y="2457218"/>
            <a:ext cx="296268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74" y="2702621"/>
            <a:ext cx="4610743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00" y="2893231"/>
            <a:ext cx="305795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447" y="2836073"/>
            <a:ext cx="616353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strings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9" y="2935394"/>
            <a:ext cx="3867690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85" y="2821828"/>
            <a:ext cx="314368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07" y="2582561"/>
            <a:ext cx="6115904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4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23152</TotalTime>
  <Words>1746</Words>
  <Application>Microsoft Office PowerPoint</Application>
  <PresentationFormat>Widescreen</PresentationFormat>
  <Paragraphs>496</Paragraphs>
  <Slides>127</Slides>
  <Notes>58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3" baseType="lpstr">
      <vt:lpstr>Arial</vt:lpstr>
      <vt:lpstr>Calibri</vt:lpstr>
      <vt:lpstr>Corbel</vt:lpstr>
      <vt:lpstr>Tahoma</vt:lpstr>
      <vt:lpstr>Wingdings</vt:lpstr>
      <vt:lpstr>Banded</vt:lpstr>
      <vt:lpstr>Web Development Nanodegree </vt:lpstr>
      <vt:lpstr>Slack &amp; SUPPORT  </vt:lpstr>
      <vt:lpstr>PowerPoint Presentation</vt:lpstr>
      <vt:lpstr>PowerPoint Presentation</vt:lpstr>
      <vt:lpstr>agenda </vt:lpstr>
      <vt:lpstr>Points to consider</vt:lpstr>
      <vt:lpstr>Getting started  </vt:lpstr>
      <vt:lpstr>Flask experience poll</vt:lpstr>
      <vt:lpstr>Why flask ?</vt:lpstr>
      <vt:lpstr>العركة</vt:lpstr>
      <vt:lpstr>Flask vs django</vt:lpstr>
      <vt:lpstr>Fastapi </vt:lpstr>
      <vt:lpstr>العقبات </vt:lpstr>
      <vt:lpstr>Vs and python </vt:lpstr>
      <vt:lpstr>How to start?</vt:lpstr>
      <vt:lpstr>overview</vt:lpstr>
      <vt:lpstr>Project 1</vt:lpstr>
      <vt:lpstr>PowerPoint Presentation</vt:lpstr>
      <vt:lpstr>Project 1</vt:lpstr>
      <vt:lpstr>PowerPoint Presentation</vt:lpstr>
      <vt:lpstr>Fake vs Real data</vt:lpstr>
      <vt:lpstr>Project requirements </vt:lpstr>
      <vt:lpstr>Rubric</vt:lpstr>
      <vt:lpstr>PowerPoint Presentation</vt:lpstr>
      <vt:lpstr>PowerPoint Presentation</vt:lpstr>
      <vt:lpstr>github</vt:lpstr>
      <vt:lpstr>Git Flow </vt:lpstr>
      <vt:lpstr>Git Flow </vt:lpstr>
      <vt:lpstr>Anything easier?</vt:lpstr>
      <vt:lpstr>PowerPoint Presentation</vt:lpstr>
      <vt:lpstr>PowerPoint Presentation</vt:lpstr>
      <vt:lpstr>Final touch</vt:lpstr>
      <vt:lpstr>PowerPoint Presentation</vt:lpstr>
      <vt:lpstr>Pop quiz</vt:lpstr>
      <vt:lpstr>complete</vt:lpstr>
      <vt:lpstr>sql</vt:lpstr>
      <vt:lpstr>NOSQL?</vt:lpstr>
      <vt:lpstr>Primary key</vt:lpstr>
      <vt:lpstr>queries</vt:lpstr>
      <vt:lpstr>PowerPoint Presentation</vt:lpstr>
      <vt:lpstr>CHEAT SHEET  </vt:lpstr>
      <vt:lpstr>Design tables in psql (breakout)</vt:lpstr>
      <vt:lpstr>Solution </vt:lpstr>
      <vt:lpstr>foffa</vt:lpstr>
      <vt:lpstr>join</vt:lpstr>
      <vt:lpstr>Generate the new table</vt:lpstr>
      <vt:lpstr>Guess the output</vt:lpstr>
      <vt:lpstr>normalization</vt:lpstr>
      <vt:lpstr>What’s the problem?</vt:lpstr>
      <vt:lpstr>PowerPoint Presentation</vt:lpstr>
      <vt:lpstr>Insertion anomaly</vt:lpstr>
      <vt:lpstr>Deletion anomaly</vt:lpstr>
      <vt:lpstr>modification anomaly</vt:lpstr>
      <vt:lpstr>Do for all and never miss  </vt:lpstr>
      <vt:lpstr>solution</vt:lpstr>
      <vt:lpstr>Eliminate redundancy?</vt:lpstr>
      <vt:lpstr>Insert, Update &amp; delete now?</vt:lpstr>
      <vt:lpstr>Deletion solved</vt:lpstr>
      <vt:lpstr>Rules of normalization</vt:lpstr>
      <vt:lpstr>Normalized design </vt:lpstr>
      <vt:lpstr>Normalized design </vt:lpstr>
      <vt:lpstr>Every column relates to primary key</vt:lpstr>
      <vt:lpstr>Address describes key or non-key?</vt:lpstr>
      <vt:lpstr>solution</vt:lpstr>
      <vt:lpstr>What’s the problem?</vt:lpstr>
      <vt:lpstr>Possible representations</vt:lpstr>
      <vt:lpstr>How to solve?</vt:lpstr>
      <vt:lpstr>Implying relationships</vt:lpstr>
      <vt:lpstr>Rules of normalization</vt:lpstr>
      <vt:lpstr>What’s normalized</vt:lpstr>
      <vt:lpstr>answer</vt:lpstr>
      <vt:lpstr>Always normalize</vt:lpstr>
      <vt:lpstr>PowerPoint Presentation</vt:lpstr>
      <vt:lpstr>أفضل سيناريو </vt:lpstr>
      <vt:lpstr>Foreign key constraint</vt:lpstr>
      <vt:lpstr>Foreign key </vt:lpstr>
      <vt:lpstr>PowerPoint Presentation</vt:lpstr>
      <vt:lpstr>PowerPoint Presentation</vt:lpstr>
      <vt:lpstr>PSQL</vt:lpstr>
      <vt:lpstr>PSYCOPG2</vt:lpstr>
      <vt:lpstr>Things getting easier </vt:lpstr>
      <vt:lpstr>Psycopg2 </vt:lpstr>
      <vt:lpstr>Why transactions?</vt:lpstr>
      <vt:lpstr>python</vt:lpstr>
      <vt:lpstr>Better idea?</vt:lpstr>
      <vt:lpstr>Which is better?</vt:lpstr>
      <vt:lpstr>Working or broken ?</vt:lpstr>
      <vt:lpstr>solution</vt:lpstr>
      <vt:lpstr>Infinite list</vt:lpstr>
      <vt:lpstr>A better loop </vt:lpstr>
      <vt:lpstr>indexing</vt:lpstr>
      <vt:lpstr>PowerPoint Presentation</vt:lpstr>
      <vt:lpstr>range</vt:lpstr>
      <vt:lpstr>solution</vt:lpstr>
      <vt:lpstr>F strings</vt:lpstr>
      <vt:lpstr>solution</vt:lpstr>
      <vt:lpstr>F strings </vt:lpstr>
      <vt:lpstr>PowerPoint Presentation</vt:lpstr>
      <vt:lpstr>PowerPoint Presentation</vt:lpstr>
      <vt:lpstr>sets</vt:lpstr>
      <vt:lpstr>sets</vt:lpstr>
      <vt:lpstr>dictionary</vt:lpstr>
      <vt:lpstr>Dictionary</vt:lpstr>
      <vt:lpstr>solution</vt:lpstr>
      <vt:lpstr>How to add a pair?</vt:lpstr>
      <vt:lpstr>Adding a pair</vt:lpstr>
      <vt:lpstr>List comprehension</vt:lpstr>
      <vt:lpstr>solution</vt:lpstr>
      <vt:lpstr>What’s the mistake in here ?</vt:lpstr>
      <vt:lpstr>Solution </vt:lpstr>
      <vt:lpstr>PS1=’&gt;’ </vt:lpstr>
      <vt:lpstr>functions</vt:lpstr>
      <vt:lpstr>functions</vt:lpstr>
      <vt:lpstr>functions</vt:lpstr>
      <vt:lpstr>solution</vt:lpstr>
      <vt:lpstr>Print and return from a script</vt:lpstr>
      <vt:lpstr>Print and return from a file </vt:lpstr>
      <vt:lpstr>Print and return from interpreter</vt:lpstr>
      <vt:lpstr>Print and return from interpreter</vt:lpstr>
      <vt:lpstr>User input</vt:lpstr>
      <vt:lpstr>Handling errors</vt:lpstr>
      <vt:lpstr>solution</vt:lpstr>
      <vt:lpstr>PowerPoint Presentation</vt:lpstr>
      <vt:lpstr>HTML</vt:lpstr>
      <vt:lpstr>PowerPoint Presentation</vt:lpstr>
      <vt:lpstr>BREAKOUT ROOMS</vt:lpstr>
      <vt:lpstr>#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santarabantoosoo</dc:creator>
  <cp:lastModifiedBy>santarabantoosoo</cp:lastModifiedBy>
  <cp:revision>672</cp:revision>
  <dcterms:created xsi:type="dcterms:W3CDTF">2020-08-04T16:25:44Z</dcterms:created>
  <dcterms:modified xsi:type="dcterms:W3CDTF">2021-01-14T11:00:13Z</dcterms:modified>
</cp:coreProperties>
</file>